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6" r:id="rId3"/>
    <p:sldId id="272" r:id="rId4"/>
    <p:sldId id="258" r:id="rId5"/>
    <p:sldId id="275" r:id="rId6"/>
    <p:sldId id="271" r:id="rId7"/>
    <p:sldId id="263" r:id="rId8"/>
    <p:sldId id="265" r:id="rId9"/>
    <p:sldId id="260" r:id="rId10"/>
    <p:sldId id="261" r:id="rId11"/>
    <p:sldId id="262" r:id="rId12"/>
    <p:sldId id="273" r:id="rId13"/>
    <p:sldId id="267" r:id="rId14"/>
    <p:sldId id="26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h Kheng Xi, Jevan" initials="GKXJ" lastIdx="1" clrIdx="0">
    <p:extLst>
      <p:ext uri="{19B8F6BF-5375-455C-9EA6-DF929625EA0E}">
        <p15:presenceInfo xmlns:p15="http://schemas.microsoft.com/office/powerpoint/2012/main" userId="Goh Kheng Xi, Je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5780"/>
    <a:srgbClr val="71341B"/>
    <a:srgbClr val="750204"/>
    <a:srgbClr val="97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131CC-1AD7-484C-B9E3-E66E97898071}" v="2650" dt="2021-09-27T03:49:44.629"/>
    <p1510:client id="{1F68C7D6-33C4-4D46-B4F1-284DBE657BC4}" v="2755" dt="2021-09-27T03:48:33.446"/>
    <p1510:client id="{A748F5DB-5BD2-0AF5-3C4B-B7882053A466}" v="36" dt="2021-09-27T03:44:39.135"/>
    <p1510:client id="{B7FE6064-DCCC-B6DC-6FFA-31C2815A6B01}" v="5" dt="2021-09-26T07:51:53.449"/>
    <p1510:client id="{CB2C76D0-2BA3-FE45-C19E-71C7A1199A23}" v="2" dt="2021-09-26T07:45:32.096"/>
    <p1510:client id="{E84AE04B-8B43-2A0F-7028-353413FC648C}" v="1686" dt="2021-09-27T03:40:33.57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29" autoAdjust="0"/>
  </p:normalViewPr>
  <p:slideViewPr>
    <p:cSldViewPr snapToGrid="0">
      <p:cViewPr varScale="1">
        <p:scale>
          <a:sx n="92" d="100"/>
          <a:sy n="92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mmWave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mmWave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C9-95BD-42D2-911B-D9ED7ACFBCC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97C5-D0CE-4E84-9375-FE63C9A32BE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741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203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22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frequency and short wavelength gives high accuracy</a:t>
            </a:r>
          </a:p>
          <a:p>
            <a:endParaRPr lang="en-GB" dirty="0"/>
          </a:p>
          <a:p>
            <a:r>
              <a:rPr lang="en-GB" dirty="0"/>
              <a:t>Angular resolution is how far two objects must be to differentiate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57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7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171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5878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2357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826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834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37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2238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16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506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149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512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35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406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241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302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4" y="10160"/>
            <a:ext cx="10353762" cy="599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59A3C6-370E-4165-97E2-6679E89849ED}" type="datetimeFigureOut">
              <a:rPr lang="en-SG" smtClean="0"/>
              <a:t>27/9/2021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079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9.tiff"/><Relationship Id="rId7" Type="http://schemas.openxmlformats.org/officeDocument/2006/relationships/image" Target="../media/image13.jp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1.tiff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0.tiff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gi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97D59-84D6-4805-9C60-DB179355F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Cluster Tracker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A1B0C-D63F-4665-9E2A-875D78AC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r>
              <a:rPr lang="en-GB" b="1"/>
              <a:t>Group 4</a:t>
            </a:r>
          </a:p>
          <a:p>
            <a:pPr algn="r"/>
            <a:r>
              <a:rPr lang="en-GB"/>
              <a:t>Ryan Tang Li Yen</a:t>
            </a:r>
          </a:p>
          <a:p>
            <a:pPr algn="r"/>
            <a:r>
              <a:rPr lang="en-GB"/>
              <a:t>Goh Kheng Xi, </a:t>
            </a:r>
            <a:r>
              <a:rPr lang="en-GB" err="1"/>
              <a:t>Jevan</a:t>
            </a:r>
            <a:endParaRPr lang="en-GB"/>
          </a:p>
          <a:p>
            <a:pPr algn="r"/>
            <a:r>
              <a:rPr lang="en-GB"/>
              <a:t>Lock Mei Lin</a:t>
            </a:r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9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8C00-221C-45B6-8548-AE44BDE0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39" y="0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 err="1"/>
              <a:t>mmWave</a:t>
            </a:r>
            <a:r>
              <a:rPr lang="en-GB"/>
              <a:t> Sensor</a:t>
            </a:r>
            <a:r>
              <a:rPr lang="en-GB" dirty="0"/>
              <a:t> </a:t>
            </a:r>
            <a:r>
              <a:rPr lang="en-GB"/>
              <a:t>Software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72E1-7265-4203-807C-DC571BDD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mmWave</a:t>
            </a:r>
            <a:r>
              <a:rPr lang="en-GB" dirty="0"/>
              <a:t> SDK</a:t>
            </a:r>
          </a:p>
          <a:p>
            <a:endParaRPr lang="en-GB" dirty="0"/>
          </a:p>
          <a:p>
            <a:r>
              <a:rPr lang="en-GB" dirty="0" err="1"/>
              <a:t>mmWave</a:t>
            </a:r>
            <a:r>
              <a:rPr lang="en-GB" dirty="0"/>
              <a:t> industrial toolbox</a:t>
            </a:r>
          </a:p>
          <a:p>
            <a:endParaRPr lang="en-GB" dirty="0"/>
          </a:p>
          <a:p>
            <a:r>
              <a:rPr lang="en-GB" dirty="0"/>
              <a:t>Code Composer Studio (IDE)</a:t>
            </a:r>
          </a:p>
          <a:p>
            <a:endParaRPr lang="en-GB" dirty="0"/>
          </a:p>
          <a:p>
            <a:r>
              <a:rPr lang="en-GB" dirty="0" err="1"/>
              <a:t>Uniflash</a:t>
            </a:r>
            <a:r>
              <a:rPr lang="en-GB" dirty="0"/>
              <a:t> (to flash the iwr6843AOPEVM)</a:t>
            </a:r>
          </a:p>
          <a:p>
            <a:endParaRPr lang="en-GB" dirty="0"/>
          </a:p>
          <a:p>
            <a:endParaRPr lang="en-SG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77A804-A4D3-8542-AAC5-41415B7D3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959844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839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30DA-BB99-403B-86BF-D8A9526F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8" y="374316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 dirty="0"/>
              <a:t>Intel RealSense L515 (inter and intra cluster information)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AE9D-2D7D-439D-A8D7-4170473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Depth range: 25 cm to 9 m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2 MP RGB Camera</a:t>
            </a: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Depth FOV (field of view): (H × V) 70°±2° x 55°±2°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Depth frame rate: 30 frames per second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RGB frame rate: 30 frames per second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Power consumption: &lt; 3.5W</a:t>
            </a: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IR wavelength: 860 nm</a:t>
            </a:r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17B7-B4C1-AC44-BD33-ABE4AB3A6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69" y="1732449"/>
            <a:ext cx="3389387" cy="357359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BC02D2C-18B8-A445-B37F-BB2266D4E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335345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28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30DA-BB99-403B-86BF-D8A9526F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Intel RealSense L515</a:t>
            </a:r>
            <a:r>
              <a:rPr lang="en-GB" dirty="0"/>
              <a:t> Software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AE9D-2D7D-439D-A8D7-4170473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Intel </a:t>
            </a:r>
            <a:r>
              <a:rPr lang="en-GB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Realsense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 SDK 2.0</a:t>
            </a:r>
          </a:p>
          <a:p>
            <a:pPr marL="37465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a typeface="+mn-lt"/>
              <a:cs typeface="+mn-lt"/>
            </a:endParaRPr>
          </a:p>
          <a:p>
            <a:pPr indent="-305435"/>
            <a:r>
              <a:rPr lang="en-GB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Cross-platform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 library for Intel RealSense depth cameras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3AD9E5-3256-B142-B091-60877389E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936123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67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1A10DD2-FCE2-4871-8FF1-92A1E1599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4" r="-95"/>
          <a:stretch/>
        </p:blipFill>
        <p:spPr>
          <a:xfrm>
            <a:off x="5992138" y="11579"/>
            <a:ext cx="5776254" cy="6437068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AE18953-232C-4E6D-B8C8-B1F101A93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303" b="-285"/>
          <a:stretch/>
        </p:blipFill>
        <p:spPr>
          <a:xfrm>
            <a:off x="423608" y="0"/>
            <a:ext cx="5372281" cy="6422029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88515E-126F-5746-8357-ED079F304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936123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892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30DA-BB99-403B-86BF-D8A9526F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Sensor comparison</a:t>
            </a:r>
            <a:endParaRPr lang="en-SG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BF69B00-A016-4318-AC8E-112B5A21AA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015871"/>
              </p:ext>
            </p:extLst>
          </p:nvPr>
        </p:nvGraphicFramePr>
        <p:xfrm>
          <a:off x="388012" y="785923"/>
          <a:ext cx="11405325" cy="555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4775">
                  <a:extLst>
                    <a:ext uri="{9D8B030D-6E8A-4147-A177-3AD203B41FA5}">
                      <a16:colId xmlns:a16="http://schemas.microsoft.com/office/drawing/2014/main" val="2170955042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050195455"/>
                    </a:ext>
                  </a:extLst>
                </a:gridCol>
                <a:gridCol w="1910443">
                  <a:extLst>
                    <a:ext uri="{9D8B030D-6E8A-4147-A177-3AD203B41FA5}">
                      <a16:colId xmlns:a16="http://schemas.microsoft.com/office/drawing/2014/main" val="3728480037"/>
                    </a:ext>
                  </a:extLst>
                </a:gridCol>
                <a:gridCol w="1870042">
                  <a:extLst>
                    <a:ext uri="{9D8B030D-6E8A-4147-A177-3AD203B41FA5}">
                      <a16:colId xmlns:a16="http://schemas.microsoft.com/office/drawing/2014/main" val="2876299273"/>
                    </a:ext>
                  </a:extLst>
                </a:gridCol>
                <a:gridCol w="1685951">
                  <a:extLst>
                    <a:ext uri="{9D8B030D-6E8A-4147-A177-3AD203B41FA5}">
                      <a16:colId xmlns:a16="http://schemas.microsoft.com/office/drawing/2014/main" val="4172269527"/>
                    </a:ext>
                  </a:extLst>
                </a:gridCol>
              </a:tblGrid>
              <a:tr h="909483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accent4"/>
                          </a:solidFill>
                        </a:rPr>
                        <a:t>3D Camera (LiDAR)</a:t>
                      </a:r>
                      <a:endParaRPr lang="en-SG" b="1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/>
                        <a:t>3D Camera (stereoscopic)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u="none" strike="noStrike" noProof="0">
                          <a:solidFill>
                            <a:schemeClr val="accent4"/>
                          </a:solidFill>
                          <a:latin typeface="Arial"/>
                        </a:rPr>
                        <a:t>mmWave Radar</a:t>
                      </a:r>
                      <a:endParaRPr lang="en-SG" b="1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Sonar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/>
                        <a:t>Infrared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573593"/>
                  </a:ext>
                </a:extLst>
              </a:tr>
              <a:tr h="681110">
                <a:tc>
                  <a:txBody>
                    <a:bodyPr/>
                    <a:lstStyle/>
                    <a:p>
                      <a:r>
                        <a:rPr lang="en-GB"/>
                        <a:t>High accuracy and edge resolution with decent range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Lower accuracy, edge resolution and range compared with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accuracy and range but low object resolution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Low accuracy, range and response time</a:t>
                      </a:r>
                      <a:endParaRPr lang="en-SG"/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Lower accuracy and range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9654856"/>
                  </a:ext>
                </a:extLst>
              </a:tr>
              <a:tr h="31829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latin typeface="Arial"/>
                        </a:rPr>
                        <a:t>Fast update rate; suitable for fast-moving objects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/>
                        <a:t>High sampling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/>
                        <a:t>Low resolution and slow update rate, making it not suitable for detection of fast-moving targets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GB" sz="1800" b="0" i="0" u="none" strike="noStrike" noProof="0" dirty="0">
                        <a:latin typeface="Arial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800" b="0" i="0" u="none" strike="noStrike" noProof="0" dirty="0">
                        <a:latin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7233067"/>
                  </a:ext>
                </a:extLst>
              </a:tr>
            </a:tbl>
          </a:graphicData>
        </a:graphic>
      </p:graphicFrame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A113331-DA2E-4FDD-9B9C-C12E17F6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4" y="3952194"/>
            <a:ext cx="3826040" cy="2415479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4E5D68-5B00-1944-A7B6-DC0295B48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651902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441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B44A-9AB8-4A3B-A03C-E3459F92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24200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 dirty="0"/>
              <a:t>Thank You!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310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0701-ADF4-8046-ADE1-DE2C63A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E115-15DE-B245-9482-A033CF44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519367"/>
            <a:ext cx="10353762" cy="3819265"/>
          </a:xfrm>
        </p:spPr>
        <p:txBody>
          <a:bodyPr>
            <a:normAutofit/>
          </a:bodyPr>
          <a:lstStyle/>
          <a:p>
            <a:r>
              <a:rPr lang="en-GB" sz="2400"/>
              <a:t>Roles and Responsibilities</a:t>
            </a:r>
          </a:p>
          <a:p>
            <a:r>
              <a:rPr lang="en-GB" sz="2400"/>
              <a:t>Aim and Previous Ideas</a:t>
            </a:r>
          </a:p>
          <a:p>
            <a:r>
              <a:rPr lang="en-GB" sz="2400"/>
              <a:t>Mechanical and Electronics Assemblies</a:t>
            </a:r>
          </a:p>
          <a:p>
            <a:r>
              <a:rPr lang="en-GB" sz="2400"/>
              <a:t>BOM</a:t>
            </a:r>
          </a:p>
          <a:p>
            <a:r>
              <a:rPr lang="en-GB" sz="2400" err="1"/>
              <a:t>mmWave</a:t>
            </a:r>
            <a:r>
              <a:rPr lang="en-GB" sz="2400"/>
              <a:t> Sensor</a:t>
            </a:r>
          </a:p>
          <a:p>
            <a:r>
              <a:rPr lang="en-GB" sz="2400"/>
              <a:t>Depth Camera</a:t>
            </a:r>
          </a:p>
          <a:p>
            <a:r>
              <a:rPr lang="en-GB" sz="2400"/>
              <a:t>Sensor Comparison</a:t>
            </a:r>
          </a:p>
          <a:p>
            <a:pPr marL="36900" indent="0">
              <a:buNone/>
            </a:pP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52D513-CDC9-EE4E-A938-D8F2677A2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928462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06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44A1-2C29-4F92-9B31-BD7E5E69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Roles and Responsibilities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90DF-4FF8-4124-8D63-81481A66C319}"/>
              </a:ext>
            </a:extLst>
          </p:cNvPr>
          <p:cNvSpPr txBox="1">
            <a:spLocks/>
          </p:cNvSpPr>
          <p:nvPr/>
        </p:nvSpPr>
        <p:spPr>
          <a:xfrm>
            <a:off x="913794" y="818049"/>
            <a:ext cx="10353762" cy="1310789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GB" b="1" dirty="0">
                <a:solidFill>
                  <a:schemeClr val="accent5"/>
                </a:solidFill>
              </a:rPr>
              <a:t>Ryan Tang</a:t>
            </a:r>
            <a:r>
              <a:rPr lang="en-GB" b="1" dirty="0"/>
              <a:t>		: </a:t>
            </a:r>
            <a:r>
              <a:rPr lang="en-GB" dirty="0"/>
              <a:t>Jetson Nano, mechanical and electronic assemblies</a:t>
            </a:r>
          </a:p>
          <a:p>
            <a:pPr marL="36900" indent="0">
              <a:buNone/>
            </a:pPr>
            <a:r>
              <a:rPr lang="en-SG" b="1" err="1">
                <a:solidFill>
                  <a:schemeClr val="accent6"/>
                </a:solidFill>
              </a:rPr>
              <a:t>Jevan</a:t>
            </a:r>
            <a:r>
              <a:rPr lang="en-SG" b="1" dirty="0">
                <a:solidFill>
                  <a:schemeClr val="accent6"/>
                </a:solidFill>
              </a:rPr>
              <a:t> Goh</a:t>
            </a:r>
            <a:r>
              <a:rPr lang="en-SG" b="1" dirty="0"/>
              <a:t>		: </a:t>
            </a:r>
            <a:r>
              <a:rPr lang="en-SG" dirty="0" err="1"/>
              <a:t>mmWave</a:t>
            </a:r>
            <a:r>
              <a:rPr lang="en-SG" dirty="0"/>
              <a:t> sensor, machine learning algorithms</a:t>
            </a:r>
          </a:p>
          <a:p>
            <a:pPr marL="36900" indent="0">
              <a:buNone/>
            </a:pPr>
            <a:r>
              <a:rPr lang="en-SG" b="1" dirty="0">
                <a:solidFill>
                  <a:schemeClr val="accent4"/>
                </a:solidFill>
              </a:rPr>
              <a:t>Mei Lin	</a:t>
            </a:r>
            <a:r>
              <a:rPr lang="en-SG" b="1" dirty="0"/>
              <a:t>		: </a:t>
            </a:r>
            <a:r>
              <a:rPr lang="en-SG" dirty="0"/>
              <a:t>3D camera, machine learning algorithms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462EA1-0D8D-7B49-B711-FBEA2AD3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37978"/>
              </p:ext>
            </p:extLst>
          </p:nvPr>
        </p:nvGraphicFramePr>
        <p:xfrm>
          <a:off x="956627" y="2621805"/>
          <a:ext cx="10268095" cy="34029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790">
                  <a:extLst>
                    <a:ext uri="{9D8B030D-6E8A-4147-A177-3AD203B41FA5}">
                      <a16:colId xmlns:a16="http://schemas.microsoft.com/office/drawing/2014/main" val="3088522944"/>
                    </a:ext>
                  </a:extLst>
                </a:gridCol>
                <a:gridCol w="6491603">
                  <a:extLst>
                    <a:ext uri="{9D8B030D-6E8A-4147-A177-3AD203B41FA5}">
                      <a16:colId xmlns:a16="http://schemas.microsoft.com/office/drawing/2014/main" val="3881282179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2471992726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2664979209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567802832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3417900467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185377691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158826882"/>
                    </a:ext>
                  </a:extLst>
                </a:gridCol>
              </a:tblGrid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502703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/>
                          </a:solidFill>
                        </a:rPr>
                        <a:t>Pan mechanism for L515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067438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output from </a:t>
                      </a:r>
                      <a:r>
                        <a:rPr lang="en-US">
                          <a:solidFill>
                            <a:schemeClr val="accent4"/>
                          </a:solidFill>
                        </a:rPr>
                        <a:t>L515</a:t>
                      </a:r>
                      <a:r>
                        <a:rPr lang="en-US"/>
                        <a:t> and </a:t>
                      </a:r>
                      <a:r>
                        <a:rPr lang="en-US">
                          <a:solidFill>
                            <a:schemeClr val="accent6"/>
                          </a:solidFill>
                        </a:rPr>
                        <a:t>IWR6843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379924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Cluster-size (number of people) using L515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453537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Communication between sensors and servo motor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946127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Inter-cluster distance using L515 and IWR6843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4243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Inter-cluster interaction using L515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27324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A0B00D-B355-B74E-8E2B-2F6E3D368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554318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17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F210-B3BC-426F-B3A0-626CD110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355" y="2506440"/>
            <a:ext cx="8245289" cy="184512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GB" sz="2400" b="1"/>
              <a:t>Aim</a:t>
            </a:r>
            <a:endParaRPr lang="en-GB" sz="2200" b="1"/>
          </a:p>
          <a:p>
            <a:pPr marL="36900" indent="0" algn="ctr">
              <a:buNone/>
            </a:pPr>
            <a:r>
              <a:rPr lang="en-GB" sz="2200"/>
              <a:t>To enforce social-distancing rules by identifying and tracking </a:t>
            </a:r>
            <a:r>
              <a:rPr lang="en-GB" sz="2200" b="1">
                <a:solidFill>
                  <a:schemeClr val="accent2"/>
                </a:solidFill>
              </a:rPr>
              <a:t>clusters of people</a:t>
            </a:r>
            <a:r>
              <a:rPr lang="en-GB" sz="2200"/>
              <a:t> – cluster size, inter-cluster distance, and inter-cluster interactions – through </a:t>
            </a:r>
            <a:r>
              <a:rPr lang="en-GB" sz="2200" b="1">
                <a:solidFill>
                  <a:schemeClr val="accent5"/>
                </a:solidFill>
              </a:rPr>
              <a:t>sensor fusion</a:t>
            </a:r>
            <a:r>
              <a:rPr lang="en-GB" sz="2200"/>
              <a:t>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C5165EB-6D3C-C24F-8931-B02CF1FF0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529295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24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59D0-E4B1-2C40-9CE5-DA4A1F82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Previous 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84939-3179-B64F-9B5A-A90F705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936128"/>
            <a:ext cx="4763299" cy="397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B4CBD-FE11-C240-B929-E900C35BE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53" y="936127"/>
            <a:ext cx="5294353" cy="3972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52614-AD01-D74B-A597-52F542DCB4E4}"/>
              </a:ext>
            </a:extLst>
          </p:cNvPr>
          <p:cNvSpPr txBox="1"/>
          <p:nvPr/>
        </p:nvSpPr>
        <p:spPr>
          <a:xfrm>
            <a:off x="1487897" y="4908235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Robot Car: 2D LiDAR + Camera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E6F15-4F04-6341-87F6-87CBA651FCFC}"/>
              </a:ext>
            </a:extLst>
          </p:cNvPr>
          <p:cNvSpPr txBox="1"/>
          <p:nvPr/>
        </p:nvSpPr>
        <p:spPr>
          <a:xfrm>
            <a:off x="7038285" y="490823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Drone: 2D LiDAR on tripod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3D6DF-7495-6249-9BF4-482ABC688C0C}"/>
              </a:ext>
            </a:extLst>
          </p:cNvPr>
          <p:cNvSpPr txBox="1"/>
          <p:nvPr/>
        </p:nvSpPr>
        <p:spPr>
          <a:xfrm>
            <a:off x="913794" y="5350477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Limited FOV</a:t>
            </a:r>
          </a:p>
          <a:p>
            <a:r>
              <a:rPr lang="en-US"/>
              <a:t>Highly prone to obstructions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CE76D-830C-094E-A603-FBE76A20CB3B}"/>
              </a:ext>
            </a:extLst>
          </p:cNvPr>
          <p:cNvSpPr txBox="1"/>
          <p:nvPr/>
        </p:nvSpPr>
        <p:spPr>
          <a:xfrm>
            <a:off x="5983851" y="5267901"/>
            <a:ext cx="4083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Limited FOV</a:t>
            </a:r>
          </a:p>
          <a:p>
            <a:r>
              <a:rPr lang="en-US"/>
              <a:t>Only x-z data</a:t>
            </a:r>
          </a:p>
          <a:p>
            <a:r>
              <a:rPr lang="en-US"/>
              <a:t>No indoor navigation system for drone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336ECF2-9BFB-1944-A6F6-53CD2D208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529295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460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FFEE-F398-F141-B4DF-B56251E72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0" t="10671" r="6932" b="3404"/>
          <a:stretch/>
        </p:blipFill>
        <p:spPr>
          <a:xfrm>
            <a:off x="3461657" y="724121"/>
            <a:ext cx="5268686" cy="5679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B1A85-4B13-A94C-90BB-4C8D94C0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Mechanical Assembly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EB08A6-DF20-9A46-ABB7-39D62EEA8D8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768467" y="2220121"/>
            <a:ext cx="2416629" cy="220062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5A78BD-F3B6-A54C-964C-FC088A6468BC}"/>
              </a:ext>
            </a:extLst>
          </p:cNvPr>
          <p:cNvSpPr txBox="1"/>
          <p:nvPr/>
        </p:nvSpPr>
        <p:spPr>
          <a:xfrm>
            <a:off x="9185096" y="1481457"/>
            <a:ext cx="2835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Intel RealSense L515 Depth Camera</a:t>
            </a:r>
          </a:p>
          <a:p>
            <a:r>
              <a:rPr lang="en-US"/>
              <a:t>Image data for people recognition; IR data for distance measurement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1ED6CC-1235-0C4F-8009-F6D9425A852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916057" y="3753233"/>
            <a:ext cx="2269039" cy="1199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B9BB9-00D0-1042-83ED-75104275C126}"/>
              </a:ext>
            </a:extLst>
          </p:cNvPr>
          <p:cNvSpPr txBox="1"/>
          <p:nvPr/>
        </p:nvSpPr>
        <p:spPr>
          <a:xfrm>
            <a:off x="9185096" y="3430067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MG995 Servo Motor</a:t>
            </a:r>
          </a:p>
          <a:p>
            <a:r>
              <a:rPr lang="en-US"/>
              <a:t>Pans L515 over 120º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A51757-A748-A143-B602-E21513D3FB6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21522" y="5127915"/>
            <a:ext cx="2063574" cy="879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790E46-55C5-6E4E-AF88-E9D8001EBD9A}"/>
              </a:ext>
            </a:extLst>
          </p:cNvPr>
          <p:cNvSpPr txBox="1"/>
          <p:nvPr/>
        </p:nvSpPr>
        <p:spPr>
          <a:xfrm>
            <a:off x="9185096" y="4754233"/>
            <a:ext cx="226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Servo Mount</a:t>
            </a:r>
          </a:p>
          <a:p>
            <a:r>
              <a:rPr lang="en-US"/>
              <a:t>Mounts servo with clamp and friction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759BC7-95B5-F642-A78B-3D54BB9CB12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006904" y="4793335"/>
            <a:ext cx="2775040" cy="73274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7E26D8-B1D0-F34D-BD47-63F77CE951B5}"/>
              </a:ext>
            </a:extLst>
          </p:cNvPr>
          <p:cNvSpPr txBox="1"/>
          <p:nvPr/>
        </p:nvSpPr>
        <p:spPr>
          <a:xfrm>
            <a:off x="538220" y="4648912"/>
            <a:ext cx="2468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accent4"/>
                </a:solidFill>
              </a:rPr>
              <a:t>Texas Instrument IWR6843AOPEVM </a:t>
            </a:r>
          </a:p>
          <a:p>
            <a:pPr algn="r"/>
            <a:r>
              <a:rPr lang="en-US" b="1" err="1">
                <a:solidFill>
                  <a:schemeClr val="accent4"/>
                </a:solidFill>
              </a:rPr>
              <a:t>mmWave</a:t>
            </a:r>
            <a:r>
              <a:rPr lang="en-US" b="1">
                <a:solidFill>
                  <a:schemeClr val="accent4"/>
                </a:solidFill>
              </a:rPr>
              <a:t> sensor</a:t>
            </a:r>
          </a:p>
          <a:p>
            <a:pPr algn="r"/>
            <a:r>
              <a:rPr lang="en-US"/>
              <a:t>Radar data for object tracking and distance measurements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8FFBED-E94E-EB4C-A003-7D62B3914969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3058886" y="1105595"/>
            <a:ext cx="2227671" cy="625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E0DE767-3B78-5B45-8AAA-D547AEA5DC05}"/>
              </a:ext>
            </a:extLst>
          </p:cNvPr>
          <p:cNvSpPr txBox="1"/>
          <p:nvPr/>
        </p:nvSpPr>
        <p:spPr>
          <a:xfrm>
            <a:off x="0" y="853777"/>
            <a:ext cx="305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accent4"/>
                </a:solidFill>
              </a:rPr>
              <a:t>NVIDIA Jetson Nano </a:t>
            </a:r>
          </a:p>
          <a:p>
            <a:pPr algn="r"/>
            <a:r>
              <a:rPr lang="en-US" b="1">
                <a:solidFill>
                  <a:schemeClr val="accent4"/>
                </a:solidFill>
              </a:rPr>
              <a:t>and PCA9685 Servo Control Board</a:t>
            </a:r>
          </a:p>
          <a:p>
            <a:pPr algn="r"/>
            <a:r>
              <a:rPr lang="en-US"/>
              <a:t>Processes and integrates data from sensors and controls L515 servo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8C7FB6-CE08-9245-8545-3D2BECE68685}"/>
              </a:ext>
            </a:extLst>
          </p:cNvPr>
          <p:cNvSpPr/>
          <p:nvPr/>
        </p:nvSpPr>
        <p:spPr>
          <a:xfrm rot="1142031">
            <a:off x="5246915" y="1001462"/>
            <a:ext cx="1450116" cy="6811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EE8D01-E7C1-534A-8417-143270FC2EE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3058886" y="2813760"/>
            <a:ext cx="2723058" cy="8683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FBFEE37-72E1-B74E-910D-FB427BC285ED}"/>
              </a:ext>
            </a:extLst>
          </p:cNvPr>
          <p:cNvSpPr txBox="1"/>
          <p:nvPr/>
        </p:nvSpPr>
        <p:spPr>
          <a:xfrm>
            <a:off x="309440" y="2943416"/>
            <a:ext cx="2749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err="1">
                <a:solidFill>
                  <a:schemeClr val="accent4"/>
                </a:solidFill>
              </a:rPr>
              <a:t>Alzo</a:t>
            </a:r>
            <a:r>
              <a:rPr lang="en-US" b="1">
                <a:solidFill>
                  <a:schemeClr val="accent4"/>
                </a:solidFill>
              </a:rPr>
              <a:t> Suspended Drop Ceiling Camera Mount</a:t>
            </a:r>
          </a:p>
          <a:p>
            <a:pPr algn="r"/>
            <a:r>
              <a:rPr lang="en-US"/>
              <a:t>Clamps onto drop ceiling beam. Modified with our sensor mounts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335EA02A-33CC-9446-97FC-B9AEA8646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904711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EEA26BD-2CC2-0748-A141-C23C83EBC4F7}"/>
              </a:ext>
            </a:extLst>
          </p:cNvPr>
          <p:cNvSpPr txBox="1"/>
          <p:nvPr/>
        </p:nvSpPr>
        <p:spPr>
          <a:xfrm>
            <a:off x="5647383" y="6031265"/>
            <a:ext cx="30829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Scanning Area: 10 m x 10 m</a:t>
            </a:r>
          </a:p>
        </p:txBody>
      </p:sp>
    </p:spTree>
    <p:extLst>
      <p:ext uri="{BB962C8B-B14F-4D97-AF65-F5344CB8AC3E}">
        <p14:creationId xmlns:p14="http://schemas.microsoft.com/office/powerpoint/2010/main" val="16466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6" grpId="0"/>
      <p:bldP spid="38" grpId="0"/>
      <p:bldP spid="44" grpId="0" animBg="1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FD6-F574-447A-85AE-49CEB603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Electronics Assembly</a:t>
            </a:r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2B87C-E2A5-444E-9C63-0C6B76513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" t="16963" r="8369" b="16675"/>
          <a:stretch/>
        </p:blipFill>
        <p:spPr>
          <a:xfrm>
            <a:off x="8488662" y="3934186"/>
            <a:ext cx="2736691" cy="209970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098C46B-47C0-3849-81EB-4A995BE6E9F3}"/>
              </a:ext>
            </a:extLst>
          </p:cNvPr>
          <p:cNvGrpSpPr/>
          <p:nvPr/>
        </p:nvGrpSpPr>
        <p:grpSpPr>
          <a:xfrm>
            <a:off x="649416" y="1384773"/>
            <a:ext cx="7307656" cy="2549414"/>
            <a:chOff x="691619" y="1464353"/>
            <a:chExt cx="7828701" cy="27311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4999C-FBD8-684A-80D8-6D9E5B4C4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755" b="25421"/>
            <a:stretch/>
          </p:blipFill>
          <p:spPr>
            <a:xfrm>
              <a:off x="5540259" y="1541756"/>
              <a:ext cx="2980061" cy="1484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B7E19-7705-0742-A473-B323616AA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95" b="16565"/>
            <a:stretch/>
          </p:blipFill>
          <p:spPr>
            <a:xfrm>
              <a:off x="691619" y="1464353"/>
              <a:ext cx="3938849" cy="2731190"/>
            </a:xfrm>
            <a:prstGeom prst="rect">
              <a:avLst/>
            </a:prstGeom>
          </p:spPr>
        </p:pic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7EB5D33-2C22-6643-80F7-956D0556C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371" y="2437214"/>
              <a:ext cx="2174863" cy="869256"/>
            </a:xfrm>
            <a:prstGeom prst="bentConnector3">
              <a:avLst>
                <a:gd name="adj1" fmla="val 72827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FF1D80CF-1AD7-854B-9C93-92D87C25A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2063628"/>
              <a:ext cx="1382459" cy="1031997"/>
            </a:xfrm>
            <a:prstGeom prst="bentConnector3">
              <a:avLst>
                <a:gd name="adj1" fmla="val 48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EFC278A-36F8-214A-B686-747DB37D4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371" y="2344707"/>
              <a:ext cx="2174863" cy="896610"/>
            </a:xfrm>
            <a:prstGeom prst="bentConnector3">
              <a:avLst>
                <a:gd name="adj1" fmla="val 46074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2D0683B2-AA8E-2B42-A1CE-66A33C418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371" y="2246243"/>
              <a:ext cx="2174863" cy="927473"/>
            </a:xfrm>
            <a:prstGeom prst="bentConnector3">
              <a:avLst>
                <a:gd name="adj1" fmla="val 41545"/>
              </a:avLst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9353C6E-B645-E949-9BE9-92BE2B64A56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17621" y="3095624"/>
              <a:ext cx="859155" cy="78091"/>
            </a:xfrm>
            <a:prstGeom prst="bentConnector3">
              <a:avLst>
                <a:gd name="adj1" fmla="val 99851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561548-9A6B-E645-B828-AC30DF88FEE6}"/>
              </a:ext>
            </a:extLst>
          </p:cNvPr>
          <p:cNvCxnSpPr>
            <a:cxnSpLocks/>
          </p:cNvCxnSpPr>
          <p:nvPr/>
        </p:nvCxnSpPr>
        <p:spPr>
          <a:xfrm>
            <a:off x="5832124" y="2363579"/>
            <a:ext cx="0" cy="74070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1E2C68-D6BC-0048-B09C-8DD9AE3358E5}"/>
              </a:ext>
            </a:extLst>
          </p:cNvPr>
          <p:cNvCxnSpPr>
            <a:cxnSpLocks/>
          </p:cNvCxnSpPr>
          <p:nvPr/>
        </p:nvCxnSpPr>
        <p:spPr>
          <a:xfrm flipH="1">
            <a:off x="5832124" y="3104286"/>
            <a:ext cx="29248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61C897-D68C-4A41-A61F-AD460768B81C}"/>
              </a:ext>
            </a:extLst>
          </p:cNvPr>
          <p:cNvCxnSpPr>
            <a:cxnSpLocks/>
          </p:cNvCxnSpPr>
          <p:nvPr/>
        </p:nvCxnSpPr>
        <p:spPr>
          <a:xfrm flipV="1">
            <a:off x="8757023" y="3104286"/>
            <a:ext cx="0" cy="1112563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3148EFD-18CD-1E4E-B22A-90342C4A4951}"/>
              </a:ext>
            </a:extLst>
          </p:cNvPr>
          <p:cNvCxnSpPr>
            <a:cxnSpLocks/>
          </p:cNvCxnSpPr>
          <p:nvPr/>
        </p:nvCxnSpPr>
        <p:spPr>
          <a:xfrm flipV="1">
            <a:off x="6598387" y="1170176"/>
            <a:ext cx="0" cy="577793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7C78D-04D0-F84D-ABF8-61111B7FEDB7}"/>
              </a:ext>
            </a:extLst>
          </p:cNvPr>
          <p:cNvCxnSpPr>
            <a:cxnSpLocks/>
          </p:cNvCxnSpPr>
          <p:nvPr/>
        </p:nvCxnSpPr>
        <p:spPr>
          <a:xfrm flipV="1">
            <a:off x="6738981" y="1166078"/>
            <a:ext cx="0" cy="581891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3DA2C41-AF11-AF4C-BA90-B631D38FC02A}"/>
              </a:ext>
            </a:extLst>
          </p:cNvPr>
          <p:cNvSpPr txBox="1"/>
          <p:nvPr/>
        </p:nvSpPr>
        <p:spPr>
          <a:xfrm>
            <a:off x="6402326" y="788979"/>
            <a:ext cx="5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A9F1BB1-FEB6-D149-9DAF-0A7A31D40F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7" t="14646" r="24967" b="13549"/>
          <a:stretch/>
        </p:blipFill>
        <p:spPr>
          <a:xfrm>
            <a:off x="9277140" y="1004981"/>
            <a:ext cx="2124807" cy="200889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BEB3837-0608-8B43-A7AE-3D69826AC645}"/>
              </a:ext>
            </a:extLst>
          </p:cNvPr>
          <p:cNvSpPr txBox="1"/>
          <p:nvPr/>
        </p:nvSpPr>
        <p:spPr>
          <a:xfrm>
            <a:off x="9197062" y="3035495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Mounted on servo </a:t>
            </a:r>
          </a:p>
          <a:p>
            <a:r>
              <a:rPr lang="en-US" dirty="0"/>
              <a:t>with ¼-20 UNC thread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B159A9-4A4B-DB47-BF6C-0E8097B0DEF5}"/>
              </a:ext>
            </a:extLst>
          </p:cNvPr>
          <p:cNvSpPr txBox="1"/>
          <p:nvPr/>
        </p:nvSpPr>
        <p:spPr>
          <a:xfrm>
            <a:off x="4531603" y="217891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6A9C9AF0-3862-A04B-8BA8-2B7F1395AB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b="21286"/>
          <a:stretch/>
        </p:blipFill>
        <p:spPr>
          <a:xfrm>
            <a:off x="4804514" y="4674213"/>
            <a:ext cx="3205746" cy="1359676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10BDC1F-05AA-CB4F-8157-0A951EC887EB}"/>
              </a:ext>
            </a:extLst>
          </p:cNvPr>
          <p:cNvCxnSpPr>
            <a:cxnSpLocks/>
          </p:cNvCxnSpPr>
          <p:nvPr/>
        </p:nvCxnSpPr>
        <p:spPr>
          <a:xfrm>
            <a:off x="2301091" y="3788188"/>
            <a:ext cx="0" cy="56322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06F623-8B67-E94C-87CA-C67A2D6AE8AF}"/>
              </a:ext>
            </a:extLst>
          </p:cNvPr>
          <p:cNvCxnSpPr>
            <a:cxnSpLocks/>
          </p:cNvCxnSpPr>
          <p:nvPr/>
        </p:nvCxnSpPr>
        <p:spPr>
          <a:xfrm flipH="1">
            <a:off x="2301091" y="4351411"/>
            <a:ext cx="552079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E9AB216-AE7F-C549-875B-5607C612CD8D}"/>
              </a:ext>
            </a:extLst>
          </p:cNvPr>
          <p:cNvCxnSpPr>
            <a:cxnSpLocks/>
          </p:cNvCxnSpPr>
          <p:nvPr/>
        </p:nvCxnSpPr>
        <p:spPr>
          <a:xfrm flipV="1">
            <a:off x="7824231" y="4351411"/>
            <a:ext cx="0" cy="707969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D04682-40C1-714B-8388-CF0DF334DA79}"/>
              </a:ext>
            </a:extLst>
          </p:cNvPr>
          <p:cNvCxnSpPr>
            <a:cxnSpLocks/>
          </p:cNvCxnSpPr>
          <p:nvPr/>
        </p:nvCxnSpPr>
        <p:spPr>
          <a:xfrm>
            <a:off x="2781834" y="3788188"/>
            <a:ext cx="4682" cy="21433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0AA4063-C2C3-0149-A8E3-9AF48B9768FC}"/>
              </a:ext>
            </a:extLst>
          </p:cNvPr>
          <p:cNvCxnSpPr>
            <a:cxnSpLocks/>
          </p:cNvCxnSpPr>
          <p:nvPr/>
        </p:nvCxnSpPr>
        <p:spPr>
          <a:xfrm flipH="1">
            <a:off x="2786517" y="4002518"/>
            <a:ext cx="552079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E76FD2C-7E0D-AD4A-B890-1380406A8405}"/>
              </a:ext>
            </a:extLst>
          </p:cNvPr>
          <p:cNvCxnSpPr>
            <a:cxnSpLocks/>
          </p:cNvCxnSpPr>
          <p:nvPr/>
        </p:nvCxnSpPr>
        <p:spPr>
          <a:xfrm>
            <a:off x="8307315" y="2500320"/>
            <a:ext cx="0" cy="150219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00EFE3F-6D2F-9B42-AB2A-03FB7A65D50D}"/>
              </a:ext>
            </a:extLst>
          </p:cNvPr>
          <p:cNvCxnSpPr>
            <a:cxnSpLocks/>
          </p:cNvCxnSpPr>
          <p:nvPr/>
        </p:nvCxnSpPr>
        <p:spPr>
          <a:xfrm>
            <a:off x="8307315" y="2504248"/>
            <a:ext cx="1534737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D88426B-FC9F-2F4D-82C3-9AF003AC7EB2}"/>
              </a:ext>
            </a:extLst>
          </p:cNvPr>
          <p:cNvSpPr txBox="1"/>
          <p:nvPr/>
        </p:nvSpPr>
        <p:spPr>
          <a:xfrm>
            <a:off x="4492584" y="30874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 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715DCC-189E-4847-8A74-058E8FCEF7EE}"/>
              </a:ext>
            </a:extLst>
          </p:cNvPr>
          <p:cNvSpPr txBox="1"/>
          <p:nvPr/>
        </p:nvSpPr>
        <p:spPr>
          <a:xfrm>
            <a:off x="8683448" y="6033889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120º pan mechanism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56B778-BFB1-3C40-94FD-7AFDF847E405}"/>
              </a:ext>
            </a:extLst>
          </p:cNvPr>
          <p:cNvSpPr txBox="1"/>
          <p:nvPr/>
        </p:nvSpPr>
        <p:spPr>
          <a:xfrm>
            <a:off x="638429" y="4446574"/>
            <a:ext cx="359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and cluster recognition and distance tracking algorithms</a:t>
            </a:r>
          </a:p>
          <a:p>
            <a:endParaRPr lang="en-US"/>
          </a:p>
          <a:p>
            <a:r>
              <a:rPr lang="en-US"/>
              <a:t>libi2c for servo control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FBCFDCA-7DAE-F149-AC45-0B8816D90CD0}"/>
              </a:ext>
            </a:extLst>
          </p:cNvPr>
          <p:cNvSpPr txBox="1"/>
          <p:nvPr/>
        </p:nvSpPr>
        <p:spPr>
          <a:xfrm>
            <a:off x="4387321" y="15528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aphicFrame>
        <p:nvGraphicFramePr>
          <p:cNvPr id="163" name="Diagram 162">
            <a:extLst>
              <a:ext uri="{FF2B5EF4-FFF2-40B4-BE49-F238E27FC236}">
                <a16:creationId xmlns:a16="http://schemas.microsoft.com/office/drawing/2014/main" id="{C0A10151-49CD-7B4E-98E1-A29134066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194384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3316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D0B-790E-41DF-BBF7-1D1E18F2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BOM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D58388-83B6-D645-B936-E0CBE3406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44708"/>
              </p:ext>
            </p:extLst>
          </p:nvPr>
        </p:nvGraphicFramePr>
        <p:xfrm>
          <a:off x="403537" y="609600"/>
          <a:ext cx="11374276" cy="57137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3634">
                  <a:extLst>
                    <a:ext uri="{9D8B030D-6E8A-4147-A177-3AD203B41FA5}">
                      <a16:colId xmlns:a16="http://schemas.microsoft.com/office/drawing/2014/main" val="1654221298"/>
                    </a:ext>
                  </a:extLst>
                </a:gridCol>
                <a:gridCol w="1203020">
                  <a:extLst>
                    <a:ext uri="{9D8B030D-6E8A-4147-A177-3AD203B41FA5}">
                      <a16:colId xmlns:a16="http://schemas.microsoft.com/office/drawing/2014/main" val="1941996176"/>
                    </a:ext>
                  </a:extLst>
                </a:gridCol>
                <a:gridCol w="3525969">
                  <a:extLst>
                    <a:ext uri="{9D8B030D-6E8A-4147-A177-3AD203B41FA5}">
                      <a16:colId xmlns:a16="http://schemas.microsoft.com/office/drawing/2014/main" val="1312770037"/>
                    </a:ext>
                  </a:extLst>
                </a:gridCol>
                <a:gridCol w="541379">
                  <a:extLst>
                    <a:ext uri="{9D8B030D-6E8A-4147-A177-3AD203B41FA5}">
                      <a16:colId xmlns:a16="http://schemas.microsoft.com/office/drawing/2014/main" val="2433078601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2913592185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3788251530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746525969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920228081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327096976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3224732644"/>
                    </a:ext>
                  </a:extLst>
                </a:gridCol>
              </a:tblGrid>
              <a:tr h="235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Description/Comment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Qty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Currency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Unit Cost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SGD Cost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Est. lead time (days)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1666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Digi-key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Intel RealSense LiDAR Camera L515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Camera: 1920 x 1080; 60 fps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Depth Accuracy: ~5 mm to ~14 mm thru 9 m</a:t>
                      </a:r>
                    </a:p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2D Field of View (FOV): 70° × 55° (±3°)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Depth Camera: Up to 1024 × 768; 30 fps 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USD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$393.75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$532.89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$532.89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Delivered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895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Texas Instruments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IWR6843AOP </a:t>
                      </a:r>
                      <a:r>
                        <a:rPr lang="en-MY" sz="1100" err="1">
                          <a:solidFill>
                            <a:schemeClr val="tx1"/>
                          </a:solidFill>
                          <a:effectLst/>
                        </a:rPr>
                        <a:t>mmWave</a:t>
                      </a: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 sensor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Operating frequency: 60-GHz to 64-GHz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Antennas: 4 receive (RX) 3 transmit (TX) antenna</a:t>
                      </a:r>
                    </a:p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FOV: 120° azimuth and 120° elevation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USD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solidFill>
                            <a:schemeClr val="tx1"/>
                          </a:solidFill>
                          <a:effectLst/>
                        </a:rPr>
                        <a:t>$141.24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solidFill>
                            <a:schemeClr val="tx1"/>
                          </a:solidFill>
                          <a:effectLst/>
                        </a:rPr>
                        <a:t>$191.15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$191.15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Delivered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2452"/>
                  </a:ext>
                </a:extLst>
              </a:tr>
              <a:tr h="341119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 dirty="0" err="1">
                          <a:solidFill>
                            <a:schemeClr val="tx1"/>
                          </a:solidFill>
                          <a:effectLst/>
                        </a:rPr>
                        <a:t>Huei</a:t>
                      </a:r>
                      <a:r>
                        <a:rPr lang="en-MY" sz="1100" dirty="0">
                          <a:solidFill>
                            <a:schemeClr val="tx1"/>
                          </a:solidFill>
                          <a:effectLst/>
                        </a:rPr>
                        <a:t> Ming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NVIDIA Jetson Nano Developer Kit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Memory: 4GB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Power requirement: 5V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Model: B01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SGD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$169.00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$169.00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$169.00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4 – 6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solidFill>
                            <a:schemeClr val="tx1"/>
                          </a:solidFill>
                          <a:effectLst/>
                        </a:rPr>
                        <a:t>Given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89118"/>
                  </a:ext>
                </a:extLst>
              </a:tr>
              <a:tr h="234681">
                <a:tc vMerge="1">
                  <a:txBody>
                    <a:bodyPr/>
                    <a:lstStyle/>
                    <a:p>
                      <a:pPr rtl="0" fontAlgn="ctr"/>
                      <a:endParaRPr lang="en-MY" sz="11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 dirty="0">
                          <a:effectLst/>
                        </a:rPr>
                        <a:t>MicroSD Card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 dirty="0">
                          <a:effectLst/>
                        </a:rPr>
                        <a:t>Capacity: 64 GB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$3.99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Given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62943"/>
                  </a:ext>
                </a:extLst>
              </a:tr>
              <a:tr h="230615">
                <a:tc gridSpan="6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Note: items in blue are not directly deducted from the SGD500 budget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SUBTOTAL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$893.04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57654" marR="57654" marT="28827" marB="288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57654" marR="57654" marT="28827" marB="288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054225"/>
                  </a:ext>
                </a:extLst>
              </a:tr>
              <a:tr h="230615"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Unicell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Power Supply for Jetson Nano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Output: 5V 5A 25W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Output terminal type: PC04 DC plug (5.5 x 2.5 mm)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$36.84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$36.84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$36.84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Collected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214034"/>
                  </a:ext>
                </a:extLst>
              </a:tr>
              <a:tr h="230615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blueidea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(Lazada)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Servo Mount Brackets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 dirty="0">
                          <a:effectLst/>
                        </a:rPr>
                        <a:t>DOF: 2 (pan and tilt)</a:t>
                      </a:r>
                      <a:br>
                        <a:rPr lang="en-MY" sz="1100" dirty="0">
                          <a:effectLst/>
                        </a:rPr>
                      </a:br>
                      <a:r>
                        <a:rPr lang="en-MY" sz="1100" dirty="0">
                          <a:effectLst/>
                        </a:rPr>
                        <a:t>Compatible: 40mm × 20mm × 36mm servo motors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$6.80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$6.80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$6.80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5 – 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Delivered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69180"/>
                  </a:ext>
                </a:extLst>
              </a:tr>
              <a:tr h="230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Shipping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China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$1.49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57654" marR="57654" marT="28827" marB="28827"/>
                </a:tc>
                <a:extLst>
                  <a:ext uri="{0D108BD9-81ED-4DB2-BD59-A6C34878D82A}">
                    <a16:rowId xmlns:a16="http://schemas.microsoft.com/office/drawing/2014/main" val="900780669"/>
                  </a:ext>
                </a:extLst>
              </a:tr>
              <a:tr h="230615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Open-source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(Lazada)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Servo Control Board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Number of channels: 16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Resolution: 12 bit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Voltage: DC 5 -10V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$5.54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$5.54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$5.54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5 – 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Shipped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02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111"/>
                  </a:ext>
                </a:extLst>
              </a:tr>
              <a:tr h="230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Shipping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China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$1.49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$1.49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76125"/>
                  </a:ext>
                </a:extLst>
              </a:tr>
              <a:tr h="230615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luckcute.sg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(Shopee)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Servo Motor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Dimension: 40mm x 19mm x 43mm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Net weight: 69g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Operation Voltage: 4.8 - 7.2 Volts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$7.80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7 – 14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Shipped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02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60572"/>
                  </a:ext>
                </a:extLst>
              </a:tr>
              <a:tr h="230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Shipping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China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021643"/>
                  </a:ext>
                </a:extLst>
              </a:tr>
              <a:tr h="230615">
                <a:tc rowSpan="2" gridSpan="5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en-MY" sz="1100" b="1">
                          <a:effectLst/>
                        </a:rPr>
                        <a:t>SUBTOTAL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SUBTOTAL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b="1">
                          <a:effectLst/>
                        </a:rPr>
                        <a:t>$64.95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81806"/>
                  </a:ext>
                </a:extLst>
              </a:tr>
              <a:tr h="230615">
                <a:tc gridSpan="5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en-MY" sz="1100" b="1">
                          <a:effectLst/>
                        </a:rPr>
                        <a:t>GRAND 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GRAND 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b="1" dirty="0">
                          <a:effectLst/>
                        </a:rPr>
                        <a:t>$957.99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81140"/>
                  </a:ext>
                </a:extLst>
              </a:tr>
            </a:tbl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EB0A1F-B0CF-E540-A034-D2A345BA6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83312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0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01F5-5BE7-42D0-B10F-0E6DBF0F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mmWave</a:t>
            </a:r>
            <a:r>
              <a:rPr lang="en-GB" dirty="0"/>
              <a:t> Sensor (clusters further in range)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04ACF-7474-482E-9AF7-4D35F06B4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0239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b="1" dirty="0"/>
              <a:t>Capabilities:</a:t>
            </a:r>
          </a:p>
          <a:p>
            <a:pPr>
              <a:buFontTx/>
              <a:buChar char="-"/>
            </a:pPr>
            <a:r>
              <a:rPr lang="en-GB" dirty="0"/>
              <a:t>60GHz </a:t>
            </a:r>
          </a:p>
          <a:p>
            <a:pPr>
              <a:buFontTx/>
              <a:buChar char="-"/>
            </a:pPr>
            <a:r>
              <a:rPr lang="en-GB" dirty="0"/>
              <a:t>Detects human up to 60m</a:t>
            </a:r>
          </a:p>
          <a:p>
            <a:pPr>
              <a:buFontTx/>
              <a:buChar char="-"/>
            </a:pPr>
            <a:r>
              <a:rPr lang="en-GB" dirty="0">
                <a:latin typeface="+mj-lt"/>
              </a:rPr>
              <a:t>120</a:t>
            </a:r>
            <a:r>
              <a:rPr lang="en-SG" i="0" dirty="0">
                <a:effectLst/>
                <a:latin typeface="+mj-lt"/>
              </a:rPr>
              <a:t>° field of vision (azimuth and elevation)</a:t>
            </a:r>
          </a:p>
          <a:p>
            <a:pPr>
              <a:buFontTx/>
              <a:buChar char="-"/>
            </a:pPr>
            <a:r>
              <a:rPr lang="en-SG" dirty="0">
                <a:latin typeface="+mj-lt"/>
              </a:rPr>
              <a:t>Angular resolution (azimuth and elevation): 29</a:t>
            </a:r>
            <a:r>
              <a:rPr lang="en-SG" i="0" dirty="0">
                <a:effectLst/>
                <a:latin typeface="+mj-lt"/>
              </a:rPr>
              <a:t>°</a:t>
            </a:r>
          </a:p>
        </p:txBody>
      </p:sp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7CBA9B9-C99F-455E-B97F-F96D1F4E7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43" y="1732449"/>
            <a:ext cx="6096000" cy="3429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B0CA74-86A8-6641-85D3-14146E425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202554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3895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1097</Words>
  <Application>Microsoft Office PowerPoint</Application>
  <PresentationFormat>Widescreen</PresentationFormat>
  <Paragraphs>326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 2</vt:lpstr>
      <vt:lpstr>Slate</vt:lpstr>
      <vt:lpstr>Cluster Tracker</vt:lpstr>
      <vt:lpstr>Content</vt:lpstr>
      <vt:lpstr>Roles and Responsibilities</vt:lpstr>
      <vt:lpstr>PowerPoint Presentation</vt:lpstr>
      <vt:lpstr>Previous Ideas</vt:lpstr>
      <vt:lpstr>Mechanical Assembly</vt:lpstr>
      <vt:lpstr>Electronics Assembly</vt:lpstr>
      <vt:lpstr>BOM</vt:lpstr>
      <vt:lpstr>mmWave Sensor (clusters further in range)</vt:lpstr>
      <vt:lpstr>mmWave Sensor Software</vt:lpstr>
      <vt:lpstr>Intel RealSense L515 (inter and intra cluster information)</vt:lpstr>
      <vt:lpstr>Intel RealSense L515 Software</vt:lpstr>
      <vt:lpstr>PowerPoint Presentation</vt:lpstr>
      <vt:lpstr>Sensor comparison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Javern Goh</dc:creator>
  <cp:lastModifiedBy>Goh Kheng Xi, Jevan</cp:lastModifiedBy>
  <cp:revision>1</cp:revision>
  <dcterms:created xsi:type="dcterms:W3CDTF">2021-09-26T07:00:22Z</dcterms:created>
  <dcterms:modified xsi:type="dcterms:W3CDTF">2021-09-27T03:49:44Z</dcterms:modified>
</cp:coreProperties>
</file>